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Golos Text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Golos Text Medium"/>
      <p:regular r:id="rId30"/>
      <p:bold r:id="rId31"/>
    </p:embeddedFont>
    <p:embeddedFont>
      <p:font typeface="Bebas Neue"/>
      <p:regular r:id="rId32"/>
    </p:embeddedFont>
    <p:embeddedFont>
      <p:font typeface="Gantari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GolosText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font" Target="fonts/GolosText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GolosTextMedium-bold.fntdata"/><Relationship Id="rId30" Type="http://schemas.openxmlformats.org/officeDocument/2006/relationships/font" Target="fonts/GolosTextMedium-regular.fntdata"/><Relationship Id="rId11" Type="http://schemas.openxmlformats.org/officeDocument/2006/relationships/slide" Target="slides/slide7.xml"/><Relationship Id="rId33" Type="http://schemas.openxmlformats.org/officeDocument/2006/relationships/font" Target="fonts/Gantari-regular.fntdata"/><Relationship Id="rId10" Type="http://schemas.openxmlformats.org/officeDocument/2006/relationships/slide" Target="slides/slide6.xml"/><Relationship Id="rId32" Type="http://schemas.openxmlformats.org/officeDocument/2006/relationships/font" Target="fonts/BebasNeue-regular.fntdata"/><Relationship Id="rId13" Type="http://schemas.openxmlformats.org/officeDocument/2006/relationships/slide" Target="slides/slide9.xml"/><Relationship Id="rId35" Type="http://schemas.openxmlformats.org/officeDocument/2006/relationships/font" Target="fonts/Gantari-italic.fntdata"/><Relationship Id="rId12" Type="http://schemas.openxmlformats.org/officeDocument/2006/relationships/slide" Target="slides/slide8.xml"/><Relationship Id="rId34" Type="http://schemas.openxmlformats.org/officeDocument/2006/relationships/font" Target="fonts/Gantari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Gantari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a8e28482d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2a8e28482d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b21ebf2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2b21ebf2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2b21ebf29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2b21ebf29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1be9007858_1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1be9007858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1be9007858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1be9007858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1bec4ea03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1bec4ea03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1bec4ea03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1bec4ea03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bec4ea03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bec4ea03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1bec4ea03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1bec4ea03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bec4ea03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bec4ea03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bec4ea03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bec4ea03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2a8e28482d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2a8e28482d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1be900785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1be900785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a8e28482d_0_1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a8e28482d_0_1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c61ebc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2c61ebc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b21ebf2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2b21ebf2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b21ebf29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b21ebf29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b21ebf29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2b21ebf29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2b21ebf29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2b21ebf2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0" sz="48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/>
          <p:nvPr>
            <p:ph hasCustomPrompt="1"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b="0"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b="1" sz="32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ctrTitle"/>
          </p:nvPr>
        </p:nvSpPr>
        <p:spPr>
          <a:xfrm>
            <a:off x="715100" y="641725"/>
            <a:ext cx="3856800" cy="10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715100" y="1548250"/>
            <a:ext cx="3856800" cy="14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715100" y="3449850"/>
            <a:ext cx="3856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CREDITS: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This presentation template was created by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Slidesgo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includes icons by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Flaticon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Freepik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and content by</a:t>
            </a:r>
            <a:r>
              <a:rPr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 </a:t>
            </a:r>
            <a:r>
              <a:rPr b="1" lang="en" sz="1000">
                <a:solidFill>
                  <a:schemeClr val="dk1"/>
                </a:solidFill>
                <a:latin typeface="Gantari"/>
                <a:ea typeface="Gantari"/>
                <a:cs typeface="Gantari"/>
                <a:sym typeface="Gantari"/>
              </a:rPr>
              <a:t>Eliana Delacour</a:t>
            </a:r>
            <a:endParaRPr b="1" sz="1000">
              <a:solidFill>
                <a:schemeClr val="dk1"/>
              </a:solidFill>
              <a:latin typeface="Gantari"/>
              <a:ea typeface="Gantari"/>
              <a:cs typeface="Gantari"/>
              <a:sym typeface="Ganta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0" sz="500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"/>
          <p:cNvSpPr txBox="1"/>
          <p:nvPr>
            <p:ph type="title"/>
          </p:nvPr>
        </p:nvSpPr>
        <p:spPr>
          <a:xfrm>
            <a:off x="715100" y="535000"/>
            <a:ext cx="4013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●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○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 Medium"/>
              <a:buChar char="■"/>
              <a:defRPr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7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/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Solving Data-centric Tasks using Large Language Models</a:t>
            </a:r>
            <a:endParaRPr sz="3500">
              <a:solidFill>
                <a:schemeClr val="accent3"/>
              </a:solidFill>
            </a:endParaRPr>
          </a:p>
        </p:txBody>
      </p:sp>
      <p:cxnSp>
        <p:nvCxnSpPr>
          <p:cNvPr id="77" name="Google Shape;77;p18"/>
          <p:cNvCxnSpPr/>
          <p:nvPr/>
        </p:nvCxnSpPr>
        <p:spPr>
          <a:xfrm>
            <a:off x="4814900" y="19619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78" name="Google Shape;78;p18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79" name="Google Shape;79;p18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8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8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8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8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8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8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8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8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8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>
              <a:off x="6679525" y="3352075"/>
              <a:ext cx="329550" cy="31750"/>
            </a:xfrm>
            <a:custGeom>
              <a:rect b="b" l="l" r="r" t="t"/>
              <a:pathLst>
                <a:path extrusionOk="0" h="1270" w="13182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6679975" y="3199775"/>
              <a:ext cx="328650" cy="169925"/>
            </a:xfrm>
            <a:custGeom>
              <a:rect b="b" l="l" r="r" t="t"/>
              <a:pathLst>
                <a:path extrusionOk="0" h="6797" w="13146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6483100" y="2567000"/>
              <a:ext cx="714325" cy="702200"/>
            </a:xfrm>
            <a:custGeom>
              <a:rect b="b" l="l" r="r" t="t"/>
              <a:pathLst>
                <a:path extrusionOk="0" h="28088" w="28573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6567225" y="2545200"/>
              <a:ext cx="635575" cy="156400"/>
            </a:xfrm>
            <a:custGeom>
              <a:rect b="b" l="l" r="r" t="t"/>
              <a:pathLst>
                <a:path extrusionOk="0" h="6256" w="25423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6581275" y="2554550"/>
              <a:ext cx="607525" cy="137700"/>
            </a:xfrm>
            <a:custGeom>
              <a:rect b="b" l="l" r="r" t="t"/>
              <a:pathLst>
                <a:path extrusionOk="0" h="5508" w="24301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6576975" y="2495475"/>
              <a:ext cx="634125" cy="151975"/>
            </a:xfrm>
            <a:custGeom>
              <a:rect b="b" l="l" r="r" t="t"/>
              <a:pathLst>
                <a:path extrusionOk="0" h="6079" w="25365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6585550" y="2237750"/>
              <a:ext cx="638350" cy="380675"/>
            </a:xfrm>
            <a:custGeom>
              <a:rect b="b" l="l" r="r" t="t"/>
              <a:pathLst>
                <a:path extrusionOk="0" h="15227" w="25534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6487875" y="2662925"/>
              <a:ext cx="290925" cy="574125"/>
            </a:xfrm>
            <a:custGeom>
              <a:rect b="b" l="l" r="r" t="t"/>
              <a:pathLst>
                <a:path extrusionOk="0" h="22965" w="11637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616850" y="2662925"/>
              <a:ext cx="175175" cy="574125"/>
            </a:xfrm>
            <a:custGeom>
              <a:rect b="b" l="l" r="r" t="t"/>
              <a:pathLst>
                <a:path extrusionOk="0" h="22965" w="7007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6663675" y="2345200"/>
              <a:ext cx="382100" cy="240775"/>
            </a:xfrm>
            <a:custGeom>
              <a:rect b="b" l="l" r="r" t="t"/>
              <a:pathLst>
                <a:path extrusionOk="0" h="9631" w="15284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6606775" y="2328350"/>
              <a:ext cx="382125" cy="240750"/>
            </a:xfrm>
            <a:custGeom>
              <a:rect b="b" l="l" r="r" t="t"/>
              <a:pathLst>
                <a:path extrusionOk="0" h="9630" w="15285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6617200" y="2337675"/>
              <a:ext cx="361250" cy="222100"/>
            </a:xfrm>
            <a:custGeom>
              <a:rect b="b" l="l" r="r" t="t"/>
              <a:pathLst>
                <a:path extrusionOk="0" h="8884" w="1445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648825" y="2370300"/>
              <a:ext cx="58900" cy="92675"/>
            </a:xfrm>
            <a:custGeom>
              <a:rect b="b" l="l" r="r" t="t"/>
              <a:pathLst>
                <a:path extrusionOk="0" h="3707" w="2356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6796425" y="2413275"/>
              <a:ext cx="58875" cy="92700"/>
            </a:xfrm>
            <a:custGeom>
              <a:rect b="b" l="l" r="r" t="t"/>
              <a:pathLst>
                <a:path extrusionOk="0" h="3708" w="2355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6831125" y="2259625"/>
              <a:ext cx="202075" cy="116650"/>
            </a:xfrm>
            <a:custGeom>
              <a:rect b="b" l="l" r="r" t="t"/>
              <a:pathLst>
                <a:path extrusionOk="0" h="4666" w="8083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7014775" y="2331875"/>
              <a:ext cx="18400" cy="26350"/>
            </a:xfrm>
            <a:custGeom>
              <a:rect b="b" l="l" r="r" t="t"/>
              <a:pathLst>
                <a:path extrusionOk="0" h="1054" w="736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6968050" y="2474475"/>
              <a:ext cx="50825" cy="77725"/>
            </a:xfrm>
            <a:custGeom>
              <a:rect b="b" l="l" r="r" t="t"/>
              <a:pathLst>
                <a:path extrusionOk="0" h="3109" w="2033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6981225" y="2478250"/>
              <a:ext cx="45925" cy="73900"/>
            </a:xfrm>
            <a:custGeom>
              <a:rect b="b" l="l" r="r" t="t"/>
              <a:pathLst>
                <a:path extrusionOk="0" h="2956" w="1837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7000600" y="2281000"/>
              <a:ext cx="81250" cy="232325"/>
            </a:xfrm>
            <a:custGeom>
              <a:rect b="b" l="l" r="r" t="t"/>
              <a:pathLst>
                <a:path extrusionOk="0" h="9293" w="325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6684150" y="3257875"/>
              <a:ext cx="302125" cy="78425"/>
            </a:xfrm>
            <a:custGeom>
              <a:rect b="b" l="l" r="r" t="t"/>
              <a:pathLst>
                <a:path extrusionOk="0" h="3137" w="12085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7009900" y="2721050"/>
              <a:ext cx="145500" cy="173350"/>
            </a:xfrm>
            <a:custGeom>
              <a:rect b="b" l="l" r="r" t="t"/>
              <a:pathLst>
                <a:path extrusionOk="0" h="6934" w="582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7038900" y="2742800"/>
              <a:ext cx="128800" cy="138550"/>
            </a:xfrm>
            <a:custGeom>
              <a:rect b="b" l="l" r="r" t="t"/>
              <a:pathLst>
                <a:path extrusionOk="0" h="5542" w="5152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099950" y="2783600"/>
              <a:ext cx="43150" cy="63700"/>
            </a:xfrm>
            <a:custGeom>
              <a:rect b="b" l="l" r="r" t="t"/>
              <a:pathLst>
                <a:path extrusionOk="0" h="2548" w="1726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7084000" y="2783600"/>
              <a:ext cx="37500" cy="63700"/>
            </a:xfrm>
            <a:custGeom>
              <a:rect b="b" l="l" r="r" t="t"/>
              <a:pathLst>
                <a:path extrusionOk="0" h="2548" w="150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6980875" y="2790225"/>
              <a:ext cx="400475" cy="397525"/>
            </a:xfrm>
            <a:custGeom>
              <a:rect b="b" l="l" r="r" t="t"/>
              <a:pathLst>
                <a:path extrusionOk="0" h="15901" w="16019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7059750" y="3098975"/>
              <a:ext cx="28900" cy="52275"/>
            </a:xfrm>
            <a:custGeom>
              <a:rect b="b" l="l" r="r" t="t"/>
              <a:pathLst>
                <a:path extrusionOk="0" h="2091" w="1156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7124350" y="3125100"/>
              <a:ext cx="35250" cy="50700"/>
            </a:xfrm>
            <a:custGeom>
              <a:rect b="b" l="l" r="r" t="t"/>
              <a:pathLst>
                <a:path extrusionOk="0" h="2028" w="141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7223000" y="3136375"/>
              <a:ext cx="20550" cy="51350"/>
            </a:xfrm>
            <a:custGeom>
              <a:rect b="b" l="l" r="r" t="t"/>
              <a:pathLst>
                <a:path extrusionOk="0" h="2054" w="822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7287525" y="3108050"/>
              <a:ext cx="40625" cy="50550"/>
            </a:xfrm>
            <a:custGeom>
              <a:rect b="b" l="l" r="r" t="t"/>
              <a:pathLst>
                <a:path extrusionOk="0" h="2022" w="1625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7321300" y="3050775"/>
              <a:ext cx="49725" cy="34675"/>
            </a:xfrm>
            <a:custGeom>
              <a:rect b="b" l="l" r="r" t="t"/>
              <a:pathLst>
                <a:path extrusionOk="0" h="1387" w="1989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7328025" y="2970225"/>
              <a:ext cx="52200" cy="18150"/>
            </a:xfrm>
            <a:custGeom>
              <a:rect b="b" l="l" r="r" t="t"/>
              <a:pathLst>
                <a:path extrusionOk="0" h="726" w="2088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7288850" y="2879900"/>
              <a:ext cx="53875" cy="34500"/>
            </a:xfrm>
            <a:custGeom>
              <a:rect b="b" l="l" r="r" t="t"/>
              <a:pathLst>
                <a:path extrusionOk="0" h="1380" w="2155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7233450" y="2828150"/>
              <a:ext cx="40175" cy="46825"/>
            </a:xfrm>
            <a:custGeom>
              <a:rect b="b" l="l" r="r" t="t"/>
              <a:pathLst>
                <a:path extrusionOk="0" h="1873" w="1607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7158675" y="2797200"/>
              <a:ext cx="30475" cy="51500"/>
            </a:xfrm>
            <a:custGeom>
              <a:rect b="b" l="l" r="r" t="t"/>
              <a:pathLst>
                <a:path extrusionOk="0" h="2060" w="1219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71650" y="3048425"/>
              <a:ext cx="64925" cy="77500"/>
            </a:xfrm>
            <a:custGeom>
              <a:rect b="b" l="l" r="r" t="t"/>
              <a:pathLst>
                <a:path extrusionOk="0" h="3100" w="2597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923425" y="3011375"/>
              <a:ext cx="90950" cy="102225"/>
            </a:xfrm>
            <a:custGeom>
              <a:rect b="b" l="l" r="r" t="t"/>
              <a:pathLst>
                <a:path extrusionOk="0" h="4089" w="3638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6913125" y="3009950"/>
              <a:ext cx="71875" cy="95800"/>
            </a:xfrm>
            <a:custGeom>
              <a:rect b="b" l="l" r="r" t="t"/>
              <a:pathLst>
                <a:path extrusionOk="0" h="3832" w="2875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6917000" y="3019900"/>
              <a:ext cx="51025" cy="72075"/>
            </a:xfrm>
            <a:custGeom>
              <a:rect b="b" l="l" r="r" t="t"/>
              <a:pathLst>
                <a:path extrusionOk="0" h="2883" w="2041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928275" y="3024675"/>
              <a:ext cx="43925" cy="67275"/>
            </a:xfrm>
            <a:custGeom>
              <a:rect b="b" l="l" r="r" t="t"/>
              <a:pathLst>
                <a:path extrusionOk="0" h="2691" w="1757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890000" y="3015350"/>
              <a:ext cx="84100" cy="43000"/>
            </a:xfrm>
            <a:custGeom>
              <a:rect b="b" l="l" r="r" t="t"/>
              <a:pathLst>
                <a:path extrusionOk="0" h="1720" w="3364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897800" y="2988950"/>
              <a:ext cx="83900" cy="47800"/>
            </a:xfrm>
            <a:custGeom>
              <a:rect b="b" l="l" r="r" t="t"/>
              <a:pathLst>
                <a:path extrusionOk="0" h="1912" w="3356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884925" y="3051625"/>
              <a:ext cx="76150" cy="47575"/>
            </a:xfrm>
            <a:custGeom>
              <a:rect b="b" l="l" r="r" t="t"/>
              <a:pathLst>
                <a:path extrusionOk="0" h="1903" w="3046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7010825" y="2790225"/>
              <a:ext cx="370525" cy="397525"/>
            </a:xfrm>
            <a:custGeom>
              <a:rect b="b" l="l" r="r" t="t"/>
              <a:pathLst>
                <a:path extrusionOk="0" h="15901" w="14821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18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47" name="Google Shape;147;p18"/>
            <p:cNvSpPr/>
            <p:nvPr/>
          </p:nvSpPr>
          <p:spPr>
            <a:xfrm>
              <a:off x="238125" y="2409350"/>
              <a:ext cx="760575" cy="414000"/>
            </a:xfrm>
            <a:custGeom>
              <a:rect b="b" l="l" r="r" t="t"/>
              <a:pathLst>
                <a:path extrusionOk="0" h="16560" w="30423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782450" y="2485325"/>
              <a:ext cx="180850" cy="180850"/>
            </a:xfrm>
            <a:custGeom>
              <a:rect b="b" l="l" r="r" t="t"/>
              <a:pathLst>
                <a:path extrusionOk="0" h="7234" w="7234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277200" y="2506650"/>
              <a:ext cx="457150" cy="14700"/>
            </a:xfrm>
            <a:custGeom>
              <a:rect b="b" l="l" r="r" t="t"/>
              <a:pathLst>
                <a:path extrusionOk="0" h="588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63575" y="2561025"/>
              <a:ext cx="170775" cy="14750"/>
            </a:xfrm>
            <a:custGeom>
              <a:rect b="b" l="l" r="r" t="t"/>
              <a:pathLst>
                <a:path extrusionOk="0" h="590" w="6831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273525" y="2561025"/>
              <a:ext cx="265250" cy="14750"/>
            </a:xfrm>
            <a:custGeom>
              <a:rect b="b" l="l" r="r" t="t"/>
              <a:pathLst>
                <a:path extrusionOk="0" h="590" w="1061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277200" y="2615400"/>
              <a:ext cx="457150" cy="14725"/>
            </a:xfrm>
            <a:custGeom>
              <a:rect b="b" l="l" r="r" t="t"/>
              <a:pathLst>
                <a:path extrusionOk="0" h="589" w="18286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594675" y="2669775"/>
              <a:ext cx="139675" cy="14725"/>
            </a:xfrm>
            <a:custGeom>
              <a:rect b="b" l="l" r="r" t="t"/>
              <a:pathLst>
                <a:path extrusionOk="0" h="589" w="5587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385300" y="2669775"/>
              <a:ext cx="185775" cy="14725"/>
            </a:xfrm>
            <a:custGeom>
              <a:rect b="b" l="l" r="r" t="t"/>
              <a:pathLst>
                <a:path extrusionOk="0" h="589" w="7431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79775" y="2543150"/>
              <a:ext cx="189050" cy="65425"/>
            </a:xfrm>
            <a:custGeom>
              <a:rect b="b" l="l" r="r" t="t"/>
              <a:pathLst>
                <a:path extrusionOk="0" h="2617" w="7562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786050" y="2549475"/>
              <a:ext cx="176500" cy="52800"/>
            </a:xfrm>
            <a:custGeom>
              <a:rect b="b" l="l" r="r" t="t"/>
              <a:pathLst>
                <a:path extrusionOk="0" h="2112" w="706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897475" y="2569000"/>
              <a:ext cx="45300" cy="18125"/>
            </a:xfrm>
            <a:custGeom>
              <a:rect b="b" l="l" r="r" t="t"/>
              <a:pathLst>
                <a:path extrusionOk="0" h="725" w="1812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805875" y="2569000"/>
              <a:ext cx="45275" cy="18125"/>
            </a:xfrm>
            <a:custGeom>
              <a:rect b="b" l="l" r="r" t="t"/>
              <a:pathLst>
                <a:path extrusionOk="0" h="725" w="1811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0" name="Google Shape;160;p18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8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67" name="Google Shape;167;p18"/>
            <p:cNvSpPr/>
            <p:nvPr/>
          </p:nvSpPr>
          <p:spPr>
            <a:xfrm>
              <a:off x="315275" y="3124950"/>
              <a:ext cx="634175" cy="365675"/>
            </a:xfrm>
            <a:custGeom>
              <a:rect b="b" l="l" r="r" t="t"/>
              <a:pathLst>
                <a:path extrusionOk="0" h="14627" w="25367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875125" y="3421750"/>
              <a:ext cx="98325" cy="68875"/>
            </a:xfrm>
            <a:custGeom>
              <a:rect b="b" l="l" r="r" t="t"/>
              <a:pathLst>
                <a:path extrusionOk="0" h="2755" w="3933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339300" y="3124950"/>
              <a:ext cx="634150" cy="365675"/>
            </a:xfrm>
            <a:custGeom>
              <a:rect b="b" l="l" r="r" t="t"/>
              <a:pathLst>
                <a:path extrusionOk="0" h="14627" w="25366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792825" y="3237950"/>
              <a:ext cx="73725" cy="73700"/>
            </a:xfrm>
            <a:custGeom>
              <a:rect b="b" l="l" r="r" t="t"/>
              <a:pathLst>
                <a:path extrusionOk="0" h="2948" w="2949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619550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446225" y="3237950"/>
              <a:ext cx="73675" cy="73700"/>
            </a:xfrm>
            <a:custGeom>
              <a:rect b="b" l="l" r="r" t="t"/>
              <a:pathLst>
                <a:path extrusionOk="0" h="2948" w="2947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/>
        </p:nvSpPr>
        <p:spPr>
          <a:xfrm>
            <a:off x="583800" y="2665800"/>
            <a:ext cx="46524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Shraddha Barke* , Christian Poelitz† , Carina Suzana Negreanu† , Benjamin Zorn† , José Cambronero†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715100" y="3642225"/>
            <a:ext cx="44286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rPr>
              <a:t>Presented by: Nikhil Khanchandani</a:t>
            </a:r>
            <a:endParaRPr>
              <a:solidFill>
                <a:schemeClr val="dk1"/>
              </a:solidFill>
              <a:latin typeface="Golos Text"/>
              <a:ea typeface="Golos Text"/>
              <a:cs typeface="Golos Text"/>
              <a:sym typeface="Golos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Role of LLMs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7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19" name="Google Shape;419;p27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0" name="Google Shape;420;p27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(AI)</a:t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Role of LLMs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8"/>
          <p:cNvSpPr txBox="1"/>
          <p:nvPr>
            <p:ph idx="1" type="body"/>
          </p:nvPr>
        </p:nvSpPr>
        <p:spPr>
          <a:xfrm>
            <a:off x="715100" y="1488475"/>
            <a:ext cx="50277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LLMs understand natural language prompts, making data tasks intuitive.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Example Task: “Summarize sales data”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Capabilities: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Context understanding.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Flexibility for diverse tasks.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427" name="Google Shape;427;p28"/>
          <p:cNvGrpSpPr/>
          <p:nvPr/>
        </p:nvGrpSpPr>
        <p:grpSpPr>
          <a:xfrm>
            <a:off x="5342000" y="1345050"/>
            <a:ext cx="3175200" cy="3175200"/>
            <a:chOff x="2820225" y="891450"/>
            <a:chExt cx="3175200" cy="3175200"/>
          </a:xfrm>
        </p:grpSpPr>
        <p:sp>
          <p:nvSpPr>
            <p:cNvPr id="428" name="Google Shape;428;p28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8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0" name="Google Shape;430;p28"/>
          <p:cNvGrpSpPr/>
          <p:nvPr/>
        </p:nvGrpSpPr>
        <p:grpSpPr>
          <a:xfrm>
            <a:off x="7652150" y="2876275"/>
            <a:ext cx="1332300" cy="914700"/>
            <a:chOff x="5130375" y="2422675"/>
            <a:chExt cx="1332300" cy="914700"/>
          </a:xfrm>
        </p:grpSpPr>
        <p:sp>
          <p:nvSpPr>
            <p:cNvPr id="431" name="Google Shape;431;p28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50">
                  <a:solidFill>
                    <a:schemeClr val="accent4"/>
                  </a:solidFill>
                  <a:latin typeface="Golos Text"/>
                  <a:ea typeface="Golos Text"/>
                  <a:cs typeface="Golos Text"/>
                  <a:sym typeface="Golos Text"/>
                </a:rPr>
                <a:t>AI Processing</a:t>
              </a:r>
              <a:endParaRPr sz="1350">
                <a:solidFill>
                  <a:schemeClr val="accent4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433" name="Google Shape;433;p28"/>
          <p:cNvGrpSpPr/>
          <p:nvPr/>
        </p:nvGrpSpPr>
        <p:grpSpPr>
          <a:xfrm>
            <a:off x="6319850" y="1162850"/>
            <a:ext cx="1332300" cy="914700"/>
            <a:chOff x="3798075" y="709250"/>
            <a:chExt cx="1332300" cy="914700"/>
          </a:xfrm>
        </p:grpSpPr>
        <p:sp>
          <p:nvSpPr>
            <p:cNvPr id="434" name="Google Shape;434;p28"/>
            <p:cNvSpPr/>
            <p:nvPr/>
          </p:nvSpPr>
          <p:spPr>
            <a:xfrm>
              <a:off x="3798075" y="994250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Golos Text"/>
                  <a:ea typeface="Golos Text"/>
                  <a:cs typeface="Golos Text"/>
                  <a:sym typeface="Golos Text"/>
                </a:rPr>
                <a:t>User Prompt</a:t>
              </a:r>
              <a:endParaRPr>
                <a:solidFill>
                  <a:srgbClr val="FFFFFF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</p:txBody>
        </p:sp>
        <p:sp>
          <p:nvSpPr>
            <p:cNvPr id="435" name="Google Shape;435;p28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436" name="Google Shape;436;p28"/>
          <p:cNvGrpSpPr/>
          <p:nvPr/>
        </p:nvGrpSpPr>
        <p:grpSpPr>
          <a:xfrm>
            <a:off x="4987550" y="2876275"/>
            <a:ext cx="1332300" cy="914700"/>
            <a:chOff x="2465775" y="2422675"/>
            <a:chExt cx="1332300" cy="914700"/>
          </a:xfrm>
        </p:grpSpPr>
        <p:sp>
          <p:nvSpPr>
            <p:cNvPr id="437" name="Google Shape;437;p28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rgbClr val="1B786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4"/>
                  </a:solidFill>
                  <a:latin typeface="Golos Text"/>
                  <a:ea typeface="Golos Text"/>
                  <a:cs typeface="Golos Text"/>
                  <a:sym typeface="Golos Text"/>
                </a:rPr>
                <a:t>Clean Data Output</a:t>
              </a:r>
              <a:endParaRPr>
                <a:solidFill>
                  <a:schemeClr val="accent4"/>
                </a:solidFill>
                <a:latin typeface="Golos Text"/>
                <a:ea typeface="Golos Text"/>
                <a:cs typeface="Golos Text"/>
                <a:sym typeface="Golos Tex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9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9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45" name="Google Shape;445;p29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6" name="Google Shape;446;p29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(AI)</a:t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0"/>
          <p:cNvSpPr txBox="1"/>
          <p:nvPr>
            <p:ph idx="1" type="body"/>
          </p:nvPr>
        </p:nvSpPr>
        <p:spPr>
          <a:xfrm>
            <a:off x="715100" y="1488475"/>
            <a:ext cx="43575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Business: Automating financial reports, sales data summaries.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Research: Data preprocessing for experiments.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Education: Interactive tools for students learning data analysis.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/>
          </a:p>
        </p:txBody>
      </p:sp>
      <p:pic>
        <p:nvPicPr>
          <p:cNvPr descr="Public Domain Clip Art Image | Lab icon 1 | ID: 13920214229189 ..." id="453" name="Google Shape;4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675" y="3295500"/>
            <a:ext cx="1494751" cy="149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253" y="368372"/>
            <a:ext cx="2624300" cy="26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1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461" name="Google Shape;461;p31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62" name="Google Shape;462;p31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(AI)</a:t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2"/>
          <p:cNvSpPr txBox="1"/>
          <p:nvPr>
            <p:ph idx="1" type="body"/>
          </p:nvPr>
        </p:nvSpPr>
        <p:spPr>
          <a:xfrm>
            <a:off x="408375" y="1464875"/>
            <a:ext cx="43575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Dataset: Queries often only look at the relevant columns but many spreadsheets contain extraneous data which can lead to inaccuracy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Language: Results are based on only English StackOverflow posts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Clustering: The cluster-then-select technique might give different results from other methods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69" name="Google Shape;4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425" y="1732275"/>
            <a:ext cx="4003225" cy="25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3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cxnSp>
        <p:nvCxnSpPr>
          <p:cNvPr id="476" name="Google Shape;476;p3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77" name="Google Shape;477;p3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(AI)</a:t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4"/>
          <p:cNvSpPr txBox="1"/>
          <p:nvPr>
            <p:ph idx="1" type="body"/>
          </p:nvPr>
        </p:nvSpPr>
        <p:spPr>
          <a:xfrm>
            <a:off x="408375" y="1464875"/>
            <a:ext cx="76215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Expanding datasets to include multilingual and more realistic scenarios.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Exploring hybrid models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Improving resource efficiency to make these tools more accessible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Integrating the LLMs with tools which show real-time visual feedback</a:t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5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cxnSp>
        <p:nvCxnSpPr>
          <p:cNvPr id="490" name="Google Shape;490;p35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91" name="Google Shape;491;p35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(AI)</a:t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6"/>
          <p:cNvSpPr txBox="1"/>
          <p:nvPr>
            <p:ph idx="1" type="body"/>
          </p:nvPr>
        </p:nvSpPr>
        <p:spPr>
          <a:xfrm>
            <a:off x="408375" y="1464875"/>
            <a:ext cx="43656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Recap: LLMs make data-centric workflows intuitive and accessible.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Potential across multiple industries.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future of data.</a:t>
            </a:r>
            <a:endParaRPr sz="17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98" name="Google Shape;4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175" y="773600"/>
            <a:ext cx="3596301" cy="359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0" name="Google Shape;180;p19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1" name="Google Shape;181;p19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182" name="Google Shape;182;p19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83" name="Google Shape;183;p19"/>
          <p:cNvSpPr txBox="1"/>
          <p:nvPr>
            <p:ph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4" name="Google Shape;184;p19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Data-Centric Tasks?</a:t>
            </a:r>
            <a:endParaRPr/>
          </a:p>
        </p:txBody>
      </p:sp>
      <p:sp>
        <p:nvSpPr>
          <p:cNvPr id="185" name="Google Shape;185;p19"/>
          <p:cNvSpPr txBox="1"/>
          <p:nvPr>
            <p:ph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6" name="Google Shape;186;p19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187" name="Google Shape;187;p19"/>
          <p:cNvSpPr txBox="1"/>
          <p:nvPr>
            <p:ph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8" name="Google Shape;188;p19"/>
          <p:cNvSpPr txBox="1"/>
          <p:nvPr>
            <p:ph idx="8" type="subTitle"/>
          </p:nvPr>
        </p:nvSpPr>
        <p:spPr>
          <a:xfrm>
            <a:off x="2050814" y="37327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Role of LLMs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19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0" name="Google Shape;190;p19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1" name="Google Shape;191;p19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97" name="Google Shape;197;p20"/>
          <p:cNvSpPr txBox="1"/>
          <p:nvPr>
            <p:ph idx="1" type="subTitle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</a:t>
            </a:r>
            <a:endParaRPr/>
          </a:p>
        </p:txBody>
      </p:sp>
      <p:sp>
        <p:nvSpPr>
          <p:cNvPr id="198" name="Google Shape;198;p20"/>
          <p:cNvSpPr txBox="1"/>
          <p:nvPr>
            <p:ph idx="2"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cxnSp>
        <p:nvCxnSpPr>
          <p:cNvPr id="199" name="Google Shape;199;p20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0" name="Google Shape;200;p20"/>
          <p:cNvSpPr txBox="1"/>
          <p:nvPr>
            <p:ph idx="3" type="title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01" name="Google Shape;201;p20"/>
          <p:cNvSpPr txBox="1"/>
          <p:nvPr>
            <p:ph idx="4" type="subTitle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02" name="Google Shape;202;p20"/>
          <p:cNvSpPr txBox="1"/>
          <p:nvPr>
            <p:ph idx="5" type="title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03" name="Google Shape;203;p20"/>
          <p:cNvSpPr txBox="1"/>
          <p:nvPr>
            <p:ph idx="6" type="subTitle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204" name="Google Shape;204;p20"/>
          <p:cNvSpPr txBox="1"/>
          <p:nvPr>
            <p:ph idx="7" type="title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205" name="Google Shape;205;p20"/>
          <p:cNvSpPr txBox="1"/>
          <p:nvPr>
            <p:ph idx="8" type="subTitle"/>
          </p:nvPr>
        </p:nvSpPr>
        <p:spPr>
          <a:xfrm>
            <a:off x="2050814" y="3732708"/>
            <a:ext cx="6378300" cy="52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0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" name="Google Shape;207;p20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8" name="Google Shape;208;p20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4" name="Google Shape;214;p21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15" name="Google Shape;215;p21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6" name="Google Shape;216;p21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(AI)</a:t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715100" y="535000"/>
            <a:ext cx="41670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715100" y="1242400"/>
            <a:ext cx="40131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Data-centric tasks, such as cleaning, summarizing, and query generation, are needed but often require technical expertise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Tasks need to be performed with tools that require coding skills or advanced training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LLMs let non-technical users work with data through natural 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" name="Google Shape;223;p22"/>
          <p:cNvGrpSpPr/>
          <p:nvPr/>
        </p:nvGrpSpPr>
        <p:grpSpPr>
          <a:xfrm>
            <a:off x="5201312" y="729700"/>
            <a:ext cx="3303886" cy="3878927"/>
            <a:chOff x="5201312" y="729700"/>
            <a:chExt cx="3303886" cy="3878927"/>
          </a:xfrm>
        </p:grpSpPr>
        <p:grpSp>
          <p:nvGrpSpPr>
            <p:cNvPr id="224" name="Google Shape;224;p22"/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25" name="Google Shape;225;p22"/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rect b="b" l="l" r="r" t="t"/>
                <a:pathLst>
                  <a:path extrusionOk="0" h="16560" w="30423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2"/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rect b="b" l="l" r="r" t="t"/>
                <a:pathLst>
                  <a:path extrusionOk="0" h="7234" w="7234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2"/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rect b="b" l="l" r="r" t="t"/>
                <a:pathLst>
                  <a:path extrusionOk="0" h="588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rect b="b" l="l" r="r" t="t"/>
                <a:pathLst>
                  <a:path extrusionOk="0" h="590" w="6831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rect b="b" l="l" r="r" t="t"/>
                <a:pathLst>
                  <a:path extrusionOk="0" h="590" w="1061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rect b="b" l="l" r="r" t="t"/>
                <a:pathLst>
                  <a:path extrusionOk="0" h="589" w="18286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2"/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rect b="b" l="l" r="r" t="t"/>
                <a:pathLst>
                  <a:path extrusionOk="0" h="589" w="5587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2"/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rect b="b" l="l" r="r" t="t"/>
                <a:pathLst>
                  <a:path extrusionOk="0" h="589" w="7431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2"/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rect b="b" l="l" r="r" t="t"/>
                <a:pathLst>
                  <a:path extrusionOk="0" h="2617" w="7562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rect b="b" l="l" r="r" t="t"/>
                <a:pathLst>
                  <a:path extrusionOk="0" h="2112" w="706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rect b="b" l="l" r="r" t="t"/>
                <a:pathLst>
                  <a:path extrusionOk="0" h="725" w="1812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rect b="b" l="l" r="r" t="t"/>
                <a:pathLst>
                  <a:path extrusionOk="0" h="725" w="1811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22"/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238" name="Google Shape;238;p22"/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rect b="b" l="l" r="r" t="t"/>
                <a:pathLst>
                  <a:path extrusionOk="0" h="2763" w="3347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rect b="b" l="l" r="r" t="t"/>
                <a:pathLst>
                  <a:path extrusionOk="0" h="2761" w="3345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rect b="b" l="l" r="r" t="t"/>
                <a:pathLst>
                  <a:path extrusionOk="0" h="445" w="5363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rect b="b" l="l" r="r" t="t"/>
                <a:pathLst>
                  <a:path extrusionOk="0" h="11007" w="19216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2"/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rect b="b" l="l" r="r" t="t"/>
                <a:pathLst>
                  <a:path extrusionOk="0" h="11005" w="19217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2"/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rect b="b" l="l" r="r" t="t"/>
                <a:pathLst>
                  <a:path extrusionOk="0" h="10052" w="18067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2"/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rect b="b" l="l" r="r" t="t"/>
                <a:pathLst>
                  <a:path extrusionOk="0" h="6614" w="14588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2"/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rect b="b" l="l" r="r" t="t"/>
                <a:pathLst>
                  <a:path extrusionOk="0" h="627" w="8542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2"/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rect b="b" l="l" r="r" t="t"/>
                <a:pathLst>
                  <a:path extrusionOk="0" h="651" w="11557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2"/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2"/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rect b="b" l="l" r="r" t="t"/>
                <a:pathLst>
                  <a:path extrusionOk="0" h="24341" w="952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2"/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rect b="b" l="l" r="r" t="t"/>
                <a:pathLst>
                  <a:path extrusionOk="0" h="849" w="1631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2"/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rect b="b" l="l" r="r" t="t"/>
                <a:pathLst>
                  <a:path extrusionOk="0" h="928" w="25571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2"/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rect b="b" l="l" r="r" t="t"/>
                <a:pathLst>
                  <a:path extrusionOk="0" h="619" w="7605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2"/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rect b="b" l="l" r="r" t="t"/>
                <a:pathLst>
                  <a:path extrusionOk="0" h="621" w="519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2"/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rect b="b" l="l" r="r" t="t"/>
                <a:pathLst>
                  <a:path extrusionOk="0" h="7706" w="9656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2"/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rect b="b" l="l" r="r" t="t"/>
                <a:pathLst>
                  <a:path extrusionOk="0" h="4479" w="4115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2"/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rect b="b" l="l" r="r" t="t"/>
                <a:pathLst>
                  <a:path extrusionOk="0" h="48327" w="31711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2"/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rect b="b" l="l" r="r" t="t"/>
                <a:pathLst>
                  <a:path extrusionOk="0" h="7336" w="7207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rect b="b" l="l" r="r" t="t"/>
                <a:pathLst>
                  <a:path extrusionOk="0" h="3289" w="6929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rect b="b" l="l" r="r" t="t"/>
                <a:pathLst>
                  <a:path extrusionOk="0" h="2007" w="1411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rect b="b" l="l" r="r" t="t"/>
                <a:pathLst>
                  <a:path extrusionOk="0" h="1620" w="663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rect b="b" l="l" r="r" t="t"/>
                <a:pathLst>
                  <a:path extrusionOk="0" h="4979" w="3444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2"/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rect b="b" l="l" r="r" t="t"/>
                <a:pathLst>
                  <a:path extrusionOk="0" h="2869" w="1553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2"/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rect b="b" l="l" r="r" t="t"/>
                <a:pathLst>
                  <a:path extrusionOk="0" h="908" w="1889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rect b="b" l="l" r="r" t="t"/>
                <a:pathLst>
                  <a:path extrusionOk="0" h="703" w="116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rect b="b" l="l" r="r" t="t"/>
                <a:pathLst>
                  <a:path extrusionOk="0" h="38" w="629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rect b="b" l="l" r="r" t="t"/>
                <a:pathLst>
                  <a:path extrusionOk="0" h="771" w="232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rect b="b" l="l" r="r" t="t"/>
                <a:pathLst>
                  <a:path extrusionOk="0" h="3006" w="4054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2"/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rect b="b" l="l" r="r" t="t"/>
                <a:pathLst>
                  <a:path extrusionOk="0" h="1329" w="1965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rect b="b" l="l" r="r" t="t"/>
                <a:pathLst>
                  <a:path extrusionOk="0" h="1148" w="2974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rect b="b" l="l" r="r" t="t"/>
                <a:pathLst>
                  <a:path extrusionOk="0" h="1600" w="925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rect b="b" l="l" r="r" t="t"/>
                <a:pathLst>
                  <a:path extrusionOk="0" h="2247" w="575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rect b="b" l="l" r="r" t="t"/>
                <a:pathLst>
                  <a:path extrusionOk="0" h="1660" w="2757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rect b="b" l="l" r="r" t="t"/>
                <a:pathLst>
                  <a:path extrusionOk="0" h="347" w="881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rect b="b" l="l" r="r" t="t"/>
                <a:pathLst>
                  <a:path extrusionOk="0" h="484" w="94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rect b="b" l="l" r="r" t="t"/>
                <a:pathLst>
                  <a:path extrusionOk="0" h="2024" w="1367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rect b="b" l="l" r="r" t="t"/>
                <a:pathLst>
                  <a:path extrusionOk="0" h="1671" w="4047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rect b="b" l="l" r="r" t="t"/>
                <a:pathLst>
                  <a:path extrusionOk="0" h="2790" w="1811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rect b="b" l="l" r="r" t="t"/>
                <a:pathLst>
                  <a:path extrusionOk="0" h="12861" w="10943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2"/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rect b="b" l="l" r="r" t="t"/>
                <a:pathLst>
                  <a:path extrusionOk="0" h="18182" w="22657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2"/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rect b="b" l="l" r="r" t="t"/>
                <a:pathLst>
                  <a:path extrusionOk="0" h="17822" w="19732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rect b="b" l="l" r="r" t="t"/>
                <a:pathLst>
                  <a:path extrusionOk="0" h="1791" w="1646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rect b="b" l="l" r="r" t="t"/>
                <a:pathLst>
                  <a:path extrusionOk="0" h="1682" w="1301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rect b="b" l="l" r="r" t="t"/>
                <a:pathLst>
                  <a:path extrusionOk="0" h="2331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rect b="b" l="l" r="r" t="t"/>
                <a:pathLst>
                  <a:path extrusionOk="0" h="17421" w="14944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rect b="b" l="l" r="r" t="t"/>
                <a:pathLst>
                  <a:path extrusionOk="0" h="17388" w="9551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2"/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rect b="b" l="l" r="r" t="t"/>
                <a:pathLst>
                  <a:path extrusionOk="0" h="2166" w="4424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rect b="b" l="l" r="r" t="t"/>
                <a:pathLst>
                  <a:path extrusionOk="0" h="398" w="14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rect b="b" l="l" r="r" t="t"/>
                <a:pathLst>
                  <a:path extrusionOk="0" h="2382" w="1431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rect b="b" l="l" r="r" t="t"/>
                <a:pathLst>
                  <a:path extrusionOk="0" h="2213" w="2472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2"/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rect b="b" l="l" r="r" t="t"/>
                <a:pathLst>
                  <a:path extrusionOk="0" h="298" w="193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2"/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rect b="b" l="l" r="r" t="t"/>
                <a:pathLst>
                  <a:path extrusionOk="0" h="1989" w="1297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rect b="b" l="l" r="r" t="t"/>
                <a:pathLst>
                  <a:path extrusionOk="0" h="811" w="584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rect b="b" l="l" r="r" t="t"/>
                <a:pathLst>
                  <a:path extrusionOk="0" h="831" w="754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rect b="b" l="l" r="r" t="t"/>
                <a:pathLst>
                  <a:path extrusionOk="0" h="4112" w="5085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rect b="b" l="l" r="r" t="t"/>
                <a:pathLst>
                  <a:path extrusionOk="0" h="5053" w="3131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rect b="b" l="l" r="r" t="t"/>
                <a:pathLst>
                  <a:path extrusionOk="0" h="15624" w="4609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rect b="b" l="l" r="r" t="t"/>
                <a:pathLst>
                  <a:path extrusionOk="0" h="2498" w="1345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rect b="b" l="l" r="r" t="t"/>
                <a:pathLst>
                  <a:path extrusionOk="0" h="966" w="872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rect b="b" l="l" r="r" t="t"/>
                <a:pathLst>
                  <a:path extrusionOk="0" h="706" w="313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rect b="b" l="l" r="r" t="t"/>
                <a:pathLst>
                  <a:path extrusionOk="0" h="501" w="293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2"/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rect b="b" l="l" r="r" t="t"/>
                <a:pathLst>
                  <a:path extrusionOk="0" h="4058" w="89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rect b="b" l="l" r="r" t="t"/>
                <a:pathLst>
                  <a:path extrusionOk="0" h="2699" w="593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rect b="b" l="l" r="r" t="t"/>
                <a:pathLst>
                  <a:path extrusionOk="0" h="270" w="11803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rect b="b" l="l" r="r" t="t"/>
                <a:pathLst>
                  <a:path extrusionOk="0" h="3128" w="1664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rect b="b" l="l" r="r" t="t"/>
                <a:pathLst>
                  <a:path extrusionOk="0" h="5429" w="1967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rect b="b" l="l" r="r" t="t"/>
                <a:pathLst>
                  <a:path extrusionOk="0" h="3935" w="8011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rect b="b" l="l" r="r" t="t"/>
                <a:pathLst>
                  <a:path extrusionOk="0" h="2241" w="2604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rect b="b" l="l" r="r" t="t"/>
                <a:pathLst>
                  <a:path extrusionOk="0" h="500" w="2022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rect b="b" l="l" r="r" t="t"/>
                <a:pathLst>
                  <a:path extrusionOk="0" h="1211" w="7879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rect b="b" l="l" r="r" t="t"/>
                <a:pathLst>
                  <a:path extrusionOk="0" h="784" w="2154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rect b="b" l="l" r="r" t="t"/>
                <a:pathLst>
                  <a:path extrusionOk="0" h="4796" w="4875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rect b="b" l="l" r="r" t="t"/>
                <a:pathLst>
                  <a:path extrusionOk="0" h="4180" w="6912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rect b="b" l="l" r="r" t="t"/>
                <a:pathLst>
                  <a:path extrusionOk="0" h="5891" w="11674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rect b="b" l="l" r="r" t="t"/>
                <a:pathLst>
                  <a:path extrusionOk="0" h="1213" w="772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rect b="b" l="l" r="r" t="t"/>
                <a:pathLst>
                  <a:path extrusionOk="0" h="1389" w="2495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2"/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rect b="b" l="l" r="r" t="t"/>
                <a:pathLst>
                  <a:path extrusionOk="0" h="2330" w="411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2"/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rect b="b" l="l" r="r" t="t"/>
                <a:pathLst>
                  <a:path extrusionOk="0" h="794" w="2109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rect b="b" l="l" r="r" t="t"/>
                <a:pathLst>
                  <a:path extrusionOk="0" h="542" w="1738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rect b="b" l="l" r="r" t="t"/>
                <a:pathLst>
                  <a:path extrusionOk="0" h="404" w="1576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rect b="b" l="l" r="r" t="t"/>
                <a:pathLst>
                  <a:path extrusionOk="0" h="5272" w="362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rect b="b" l="l" r="r" t="t"/>
                <a:pathLst>
                  <a:path extrusionOk="0" h="1068" w="701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rect b="b" l="l" r="r" t="t"/>
                <a:pathLst>
                  <a:path extrusionOk="0" h="1082" w="719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rect b="b" l="l" r="r" t="t"/>
                <a:pathLst>
                  <a:path extrusionOk="0" h="214" w="1958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rect b="b" l="l" r="r" t="t"/>
                <a:pathLst>
                  <a:path extrusionOk="0" h="3536" w="6579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rect b="b" l="l" r="r" t="t"/>
                <a:pathLst>
                  <a:path extrusionOk="0" h="1104" w="578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rect b="b" l="l" r="r" t="t"/>
                <a:pathLst>
                  <a:path extrusionOk="0" h="437" w="1663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rect b="b" l="l" r="r" t="t"/>
                <a:pathLst>
                  <a:path extrusionOk="0" h="2893" w="211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rect b="b" l="l" r="r" t="t"/>
                <a:pathLst>
                  <a:path extrusionOk="0" h="2701" w="2495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rect b="b" l="l" r="r" t="t"/>
                <a:pathLst>
                  <a:path extrusionOk="0" h="3411" w="2904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rect b="b" l="l" r="r" t="t"/>
                <a:pathLst>
                  <a:path extrusionOk="0" h="1846" w="4862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2"/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rect b="b" l="l" r="r" t="t"/>
                <a:pathLst>
                  <a:path extrusionOk="0" h="421" w="8738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rect b="b" l="l" r="r" t="t"/>
                <a:pathLst>
                  <a:path extrusionOk="0" h="1161" w="8662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rect b="b" l="l" r="r" t="t"/>
                <a:pathLst>
                  <a:path extrusionOk="0" h="1366" w="1206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rect b="b" l="l" r="r" t="t"/>
                <a:pathLst>
                  <a:path extrusionOk="0" h="504" w="2145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rect b="b" l="l" r="r" t="t"/>
                <a:pathLst>
                  <a:path extrusionOk="0" h="531" w="2111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rect b="b" l="l" r="r" t="t"/>
                <a:pathLst>
                  <a:path extrusionOk="0" h="1392" w="1041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rect b="b" l="l" r="r" t="t"/>
                <a:pathLst>
                  <a:path extrusionOk="0" h="1562" w="4095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2"/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rect b="b" l="l" r="r" t="t"/>
                <a:pathLst>
                  <a:path extrusionOk="0" h="3934" w="578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2"/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rect b="b" l="l" r="r" t="t"/>
                <a:pathLst>
                  <a:path extrusionOk="0" h="4642" w="1902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rect b="b" l="l" r="r" t="t"/>
                <a:pathLst>
                  <a:path extrusionOk="0" h="5459" w="1184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rect b="b" l="l" r="r" t="t"/>
                <a:pathLst>
                  <a:path extrusionOk="0" h="24343" w="951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rect b="b" l="l" r="r" t="t"/>
                <a:pathLst>
                  <a:path extrusionOk="0" h="24342" w="951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rect b="b" l="l" r="r" t="t"/>
                <a:pathLst>
                  <a:path extrusionOk="0" h="989" w="993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rect b="b" l="l" r="r" t="t"/>
                <a:pathLst>
                  <a:path extrusionOk="0" h="8391" w="1088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rect b="b" l="l" r="r" t="t"/>
                <a:pathLst>
                  <a:path extrusionOk="0" h="4558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rect b="b" l="l" r="r" t="t"/>
                <a:pathLst>
                  <a:path extrusionOk="0" h="369" w="2677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rect b="b" l="l" r="r" t="t"/>
                <a:pathLst>
                  <a:path extrusionOk="0" h="1786" w="10999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rect b="b" l="l" r="r" t="t"/>
                <a:pathLst>
                  <a:path extrusionOk="0" h="1738" w="1746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rect b="b" l="l" r="r" t="t"/>
                <a:pathLst>
                  <a:path extrusionOk="0" h="989" w="995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rect b="b" l="l" r="r" t="t"/>
                <a:pathLst>
                  <a:path extrusionOk="0" h="1348" w="3852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rect b="b" l="l" r="r" t="t"/>
                <a:pathLst>
                  <a:path extrusionOk="0" h="278" w="757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2"/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rect b="b" l="l" r="r" t="t"/>
                <a:pathLst>
                  <a:path extrusionOk="0" h="1741" w="12759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2"/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rect b="b" l="l" r="r" t="t"/>
                <a:pathLst>
                  <a:path extrusionOk="0" h="383" w="12655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rect b="b" l="l" r="r" t="t"/>
                <a:pathLst>
                  <a:path extrusionOk="0" h="2090" w="1261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2"/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rect b="b" l="l" r="r" t="t"/>
                <a:pathLst>
                  <a:path extrusionOk="0" h="463" w="1592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rect b="b" l="l" r="r" t="t"/>
                <a:pathLst>
                  <a:path extrusionOk="0" h="7037" w="10186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rect b="b" l="l" r="r" t="t"/>
                <a:pathLst>
                  <a:path extrusionOk="0" h="7053" w="10201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rect b="b" l="l" r="r" t="t"/>
                <a:pathLst>
                  <a:path extrusionOk="0" h="11832" w="2461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rect b="b" l="l" r="r" t="t"/>
                <a:pathLst>
                  <a:path extrusionOk="0" h="11834" w="3022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rect b="b" l="l" r="r" t="t"/>
                <a:pathLst>
                  <a:path extrusionOk="0" h="11851" w="3442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rect b="b" l="l" r="r" t="t"/>
                <a:pathLst>
                  <a:path extrusionOk="0" h="1299" w="963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rect b="b" l="l" r="r" t="t"/>
                <a:pathLst>
                  <a:path extrusionOk="0" h="1297" w="964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rect b="b" l="l" r="r" t="t"/>
                <a:pathLst>
                  <a:path extrusionOk="0" h="1316" w="1313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rect b="b" l="l" r="r" t="t"/>
                <a:pathLst>
                  <a:path extrusionOk="0" h="5399" w="1063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rect b="b" l="l" r="r" t="t"/>
                <a:pathLst>
                  <a:path extrusionOk="0" h="30989" w="15956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rect b="b" l="l" r="r" t="t"/>
                <a:pathLst>
                  <a:path extrusionOk="0" h="27" w="1032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rect b="b" l="l" r="r" t="t"/>
                <a:pathLst>
                  <a:path extrusionOk="0" h="26" w="1031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rect b="b" l="l" r="r" t="t"/>
                <a:pathLst>
                  <a:path extrusionOk="0" h="26" w="1277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rect b="b" l="l" r="r" t="t"/>
                <a:pathLst>
                  <a:path extrusionOk="0" h="31" w="1605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3" name="Google Shape;373;p22"/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374" name="Google Shape;374;p22"/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rect b="b" l="l" r="r" t="t"/>
                <a:pathLst>
                  <a:path extrusionOk="0" h="14627" w="25367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2"/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rect b="b" l="l" r="r" t="t"/>
                <a:pathLst>
                  <a:path extrusionOk="0" h="2755" w="3933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rect b="b" l="l" r="r" t="t"/>
                <a:pathLst>
                  <a:path extrusionOk="0" h="14627" w="25366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rect b="b" l="l" r="r" t="t"/>
                <a:pathLst>
                  <a:path extrusionOk="0" h="2948" w="2949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rect b="b" l="l" r="r" t="t"/>
                <a:pathLst>
                  <a:path extrusionOk="0" h="2948" w="2947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380" name="Google Shape;380;p22"/>
          <p:cNvCxnSpPr/>
          <p:nvPr/>
        </p:nvCxnSpPr>
        <p:spPr>
          <a:xfrm>
            <a:off x="5110450" y="4608500"/>
            <a:ext cx="445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Data-Centric Tasks?</a:t>
            </a:r>
            <a:endParaRPr/>
          </a:p>
        </p:txBody>
      </p:sp>
      <p:sp>
        <p:nvSpPr>
          <p:cNvPr id="386" name="Google Shape;386;p23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87" name="Google Shape;387;p23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8" name="Google Shape;388;p23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(AI)</a:t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4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Data-Centric Tasks?</a:t>
            </a:r>
            <a:endParaRPr/>
          </a:p>
        </p:txBody>
      </p:sp>
      <p:pic>
        <p:nvPicPr>
          <p:cNvPr id="394" name="Google Shape;3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350" y="2344775"/>
            <a:ext cx="5055075" cy="260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4"/>
          <p:cNvSpPr txBox="1"/>
          <p:nvPr>
            <p:ph idx="1" type="body"/>
          </p:nvPr>
        </p:nvSpPr>
        <p:spPr>
          <a:xfrm>
            <a:off x="99925" y="1496100"/>
            <a:ext cx="40782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Examples: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Cleaning messy datasets.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Summarizing data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Writing code or queries for data analysis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Restructuring data into specific formats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Industries like finance, research, and </a:t>
            </a:r>
            <a:br>
              <a:rPr lang="en" sz="1500"/>
            </a:br>
            <a:r>
              <a:rPr lang="en" sz="1500"/>
              <a:t>Healthcare all rely on these tasks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396" name="Google Shape;3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723" y="345048"/>
            <a:ext cx="1728475" cy="17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/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402" name="Google Shape;402;p25"/>
          <p:cNvSpPr txBox="1"/>
          <p:nvPr>
            <p:ph idx="2" type="title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403" name="Google Shape;403;p25"/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4" name="Google Shape;404;p25"/>
          <p:cNvSpPr/>
          <p:nvPr/>
        </p:nvSpPr>
        <p:spPr>
          <a:xfrm>
            <a:off x="7985200" y="4242500"/>
            <a:ext cx="443700" cy="3660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(AI)</a:t>
            </a:r>
            <a:endParaRPr b="1" sz="12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/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sp>
        <p:nvSpPr>
          <p:cNvPr id="410" name="Google Shape;410;p26"/>
          <p:cNvSpPr txBox="1"/>
          <p:nvPr>
            <p:ph idx="1" type="body"/>
          </p:nvPr>
        </p:nvSpPr>
        <p:spPr>
          <a:xfrm>
            <a:off x="522875" y="1507425"/>
            <a:ext cx="47739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StackOverflow </a:t>
            </a:r>
            <a:r>
              <a:rPr lang="en" sz="1600">
                <a:solidFill>
                  <a:srgbClr val="242424"/>
                </a:solidFill>
                <a:highlight>
                  <a:srgbClr val="FFFFFF"/>
                </a:highlight>
              </a:rPr>
              <a:t>or SofSet is used to solve these real-world problems by looking at the highest-rated posts and generating the correct pandas solution. </a:t>
            </a:r>
            <a:endParaRPr sz="16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600"/>
              <a:buChar char="●"/>
            </a:pPr>
            <a:r>
              <a:rPr lang="en" sz="1600">
                <a:solidFill>
                  <a:srgbClr val="242424"/>
                </a:solidFill>
                <a:highlight>
                  <a:srgbClr val="FFFFFF"/>
                </a:highlight>
              </a:rPr>
              <a:t> Cluster-then-select prompting technique which puts inputs in different clusters.</a:t>
            </a:r>
            <a:endParaRPr sz="160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242424"/>
              </a:solidFill>
              <a:highlight>
                <a:srgbClr val="FFFFFF"/>
              </a:highlight>
            </a:endParaRPr>
          </a:p>
        </p:txBody>
      </p:sp>
      <p:pic>
        <p:nvPicPr>
          <p:cNvPr descr="Fichier:Stack Overflow logo.png — Wikipédia" id="411" name="Google Shape;4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448" y="582273"/>
            <a:ext cx="3513899" cy="9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548" y="1778738"/>
            <a:ext cx="4200250" cy="28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